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6"/>
  </p:notesMasterIdLst>
  <p:handoutMasterIdLst>
    <p:handoutMasterId r:id="rId7"/>
  </p:handoutMasterIdLst>
  <p:sldIdLst>
    <p:sldId id="937" r:id="rId2"/>
    <p:sldId id="939" r:id="rId3"/>
    <p:sldId id="940" r:id="rId4"/>
    <p:sldId id="936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070"/>
    <a:srgbClr val="00000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19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FD0C-FB5A-BF40-B0E2-B48666B4E43D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C51A4-2CFD-684D-B44F-2FDBD38FF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63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4/5/21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github.com/spdomin/Present/tree/master/stanfordMe469/hw/one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Task 1 of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201808" cy="5046662"/>
          </a:xfrm>
          <a:prstGeom prst="rect">
            <a:avLst/>
          </a:prstGeom>
          <a:ln/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Task 1: Run </a:t>
            </a:r>
            <a:r>
              <a:rPr lang="en-US" sz="2000" dirty="0" err="1">
                <a:solidFill>
                  <a:schemeClr val="tx1"/>
                </a:solidFill>
              </a:rPr>
              <a:t>Nalu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reg_tests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test_files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dgNonConformalThreeBlade</a:t>
            </a:r>
            <a:endParaRPr lang="en-US" altLang="en-US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input file to increase </a:t>
            </a:r>
            <a:r>
              <a:rPr lang="en-US" altLang="en-US" sz="1800" dirty="0" err="1">
                <a:solidFill>
                  <a:schemeClr val="tx1"/>
                </a:solidFill>
              </a:rPr>
              <a:t>termination_step_count</a:t>
            </a:r>
            <a:r>
              <a:rPr lang="en-US" altLang="en-US" sz="1800" dirty="0">
                <a:solidFill>
                  <a:schemeClr val="tx1"/>
                </a:solidFill>
              </a:rPr>
              <a:t> to ~500.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Visualize the flow field with displacements activated and provide a single image at the final step count.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How does modification of the blade rotation (omega) affect the time step?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Report any modifications that resulted in catastrophic behavior, i.e., the simulation diverged. Document how you caused the simulation to diverge.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See the next page (page 2) for a submission script example</a:t>
            </a:r>
          </a:p>
          <a:p>
            <a:pPr marL="328977" lvl="1" indent="0"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1800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5C56B2-1688-164A-B195-26B7E6A3BE2F}"/>
              </a:ext>
            </a:extLst>
          </p:cNvPr>
          <p:cNvSpPr txBox="1"/>
          <p:nvPr/>
        </p:nvSpPr>
        <p:spPr>
          <a:xfrm>
            <a:off x="48713" y="3821827"/>
            <a:ext cx="896163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the /mesh directory is empty: </a:t>
            </a:r>
            <a:r>
              <a:rPr lang="en-US" dirty="0" err="1"/>
              <a:t>Nalu</a:t>
            </a:r>
            <a:r>
              <a:rPr lang="en-US" dirty="0"/>
              <a:t>/</a:t>
            </a:r>
            <a:r>
              <a:rPr lang="en-US" dirty="0" err="1"/>
              <a:t>reg_tests</a:t>
            </a:r>
            <a:r>
              <a:rPr lang="en-US" dirty="0"/>
              <a:t>/mesh, then you will need to download the mesh files from: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NaluCFD</a:t>
            </a:r>
            <a:r>
              <a:rPr lang="en-US" dirty="0"/>
              <a:t>/</a:t>
            </a:r>
            <a:r>
              <a:rPr lang="en-US" dirty="0" err="1"/>
              <a:t>NaluMesh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sure that the paths to the xml and mesh file are modified. This input file was designed to be run within the regression test environment and not as a stand-alone case. You may copy over the file(s) or specify a direct path: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sz="1600" dirty="0" err="1"/>
              <a:t>muelu_xml_file_name</a:t>
            </a:r>
            <a:r>
              <a:rPr lang="en-US" sz="1600" dirty="0"/>
              <a:t>: /shared/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</a:t>
            </a:r>
            <a:r>
              <a:rPr lang="en-US" sz="1600" dirty="0" err="1"/>
              <a:t>reg_tests</a:t>
            </a:r>
            <a:r>
              <a:rPr lang="en-US" sz="1600" dirty="0"/>
              <a:t>/xml/</a:t>
            </a:r>
            <a:r>
              <a:rPr lang="en-US" sz="1600" dirty="0" err="1"/>
              <a:t>milestone.xml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mesh: /shared/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</a:t>
            </a:r>
            <a:r>
              <a:rPr lang="en-US" sz="1600" dirty="0" err="1"/>
              <a:t>reg_tests</a:t>
            </a:r>
            <a:r>
              <a:rPr lang="en-US" sz="1600" dirty="0"/>
              <a:t>/mesh/</a:t>
            </a:r>
            <a:r>
              <a:rPr lang="en-US" sz="1600" dirty="0" err="1"/>
              <a:t>threeBladeMesh.g</a:t>
            </a:r>
            <a:endParaRPr lang="en-US" sz="1600" dirty="0"/>
          </a:p>
          <a:p>
            <a:endParaRPr lang="en-US" sz="16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8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/>
              <a:t>Example Submission Script: one node, 16 cores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5B51CE-36F7-4C49-876F-B16BF7C2DCB7}"/>
              </a:ext>
            </a:extLst>
          </p:cNvPr>
          <p:cNvSpPr txBox="1"/>
          <p:nvPr/>
        </p:nvSpPr>
        <p:spPr>
          <a:xfrm>
            <a:off x="487466" y="1002082"/>
            <a:ext cx="8077148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#!/bin/bash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#SBATCH -J test                         # Job name</a:t>
            </a:r>
          </a:p>
          <a:p>
            <a:r>
              <a:rPr lang="en-US" sz="1600" dirty="0"/>
              <a:t>#SBATCH -o job.%</a:t>
            </a:r>
            <a:r>
              <a:rPr lang="en-US" sz="1600" dirty="0" err="1"/>
              <a:t>j.out</a:t>
            </a:r>
            <a:r>
              <a:rPr lang="en-US" sz="1600" dirty="0"/>
              <a:t>               # Name of </a:t>
            </a:r>
            <a:r>
              <a:rPr lang="en-US" sz="1600" dirty="0" err="1"/>
              <a:t>stdout</a:t>
            </a:r>
            <a:r>
              <a:rPr lang="en-US" sz="1600" dirty="0"/>
              <a:t> output file (%j expands to </a:t>
            </a:r>
            <a:r>
              <a:rPr lang="en-US" sz="1600" dirty="0" err="1"/>
              <a:t>jobId</a:t>
            </a:r>
            <a:r>
              <a:rPr lang="en-US" sz="1600" dirty="0"/>
              <a:t>)</a:t>
            </a:r>
          </a:p>
          <a:p>
            <a:r>
              <a:rPr lang="en-US" sz="1600" dirty="0"/>
              <a:t>#SBATCH -N 1                            # Total number of nodes requested</a:t>
            </a:r>
          </a:p>
          <a:p>
            <a:r>
              <a:rPr lang="en-US" sz="1600" dirty="0"/>
              <a:t>#SBATCH -n 16                           # Total number of </a:t>
            </a:r>
            <a:r>
              <a:rPr lang="en-US" sz="1600" dirty="0" err="1"/>
              <a:t>mpi</a:t>
            </a:r>
            <a:r>
              <a:rPr lang="en-US" sz="1600" dirty="0"/>
              <a:t> tasks requested</a:t>
            </a:r>
          </a:p>
          <a:p>
            <a:r>
              <a:rPr lang="en-US" sz="1600" dirty="0"/>
              <a:t>#SBATCH -t 00:15:00                  # Run time (</a:t>
            </a:r>
            <a:r>
              <a:rPr lang="en-US" sz="1600" dirty="0" err="1"/>
              <a:t>hh:mm:ss</a:t>
            </a:r>
            <a:r>
              <a:rPr lang="en-US" sz="1600" dirty="0"/>
              <a:t>)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PROG=" /shared/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</a:t>
            </a:r>
            <a:r>
              <a:rPr lang="en-US" sz="1600" dirty="0"/>
              <a:t>/build/</a:t>
            </a:r>
            <a:r>
              <a:rPr lang="en-US" sz="1600" dirty="0" err="1"/>
              <a:t>naluX</a:t>
            </a:r>
            <a:r>
              <a:rPr lang="en-US" sz="1600" dirty="0"/>
              <a:t>"</a:t>
            </a:r>
          </a:p>
          <a:p>
            <a:r>
              <a:rPr lang="en-US" sz="1600" dirty="0"/>
              <a:t>ARGS="-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dgNonConformalThreeBlade.i</a:t>
            </a:r>
            <a:r>
              <a:rPr lang="en-US" sz="1600" dirty="0"/>
              <a:t> -o </a:t>
            </a:r>
            <a:r>
              <a:rPr lang="en-US" sz="1600" dirty="0" err="1"/>
              <a:t>output.log</a:t>
            </a:r>
            <a:r>
              <a:rPr lang="en-US" sz="1600" dirty="0"/>
              <a:t>"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### ---------------------------------------</a:t>
            </a:r>
          </a:p>
          <a:p>
            <a:r>
              <a:rPr lang="en-US" sz="1600" dirty="0"/>
              <a:t>### BEGINNING OF EXECUTION</a:t>
            </a:r>
          </a:p>
          <a:p>
            <a:r>
              <a:rPr lang="en-US" sz="1600" dirty="0"/>
              <a:t>### ---------------------------------------</a:t>
            </a:r>
          </a:p>
          <a:p>
            <a:br>
              <a:rPr lang="en-US" sz="1600" dirty="0"/>
            </a:br>
            <a:endParaRPr lang="en-US" sz="1600" dirty="0"/>
          </a:p>
          <a:p>
            <a:r>
              <a:rPr lang="en-US" sz="1600" dirty="0" err="1"/>
              <a:t>mpiexec</a:t>
            </a:r>
            <a:r>
              <a:rPr lang="en-US" sz="1600" dirty="0"/>
              <a:t> $PROG $ARGS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816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Task 2 of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201808" cy="5046662"/>
          </a:xfrm>
          <a:prstGeom prst="rect">
            <a:avLst/>
          </a:prstGeom>
          <a:ln/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Task 2: Run </a:t>
            </a:r>
            <a:r>
              <a:rPr lang="en-US" sz="2000" dirty="0" err="1">
                <a:solidFill>
                  <a:schemeClr val="tx1"/>
                </a:solidFill>
              </a:rPr>
              <a:t>Nalu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reg_tests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test_files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fluidsPmrChtPeriodic</a:t>
            </a:r>
            <a:endParaRPr lang="en-US" sz="2000" dirty="0">
              <a:solidFill>
                <a:schemeClr val="tx1"/>
              </a:solidFill>
            </a:endParaRP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input file to increase </a:t>
            </a:r>
            <a:r>
              <a:rPr lang="en-US" altLang="en-US" sz="1800" dirty="0" err="1">
                <a:solidFill>
                  <a:schemeClr val="tx1"/>
                </a:solidFill>
              </a:rPr>
              <a:t>termination_step_count</a:t>
            </a:r>
            <a:r>
              <a:rPr lang="en-US" altLang="en-US" sz="1800" dirty="0">
                <a:solidFill>
                  <a:schemeClr val="tx1"/>
                </a:solidFill>
              </a:rPr>
              <a:t> to ~500.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Visualize the temperature, velocity, and radiative file (your choice) and provide a single image at the final step count.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Modify the gravity constant such that the Rayleigh number 10x, 100x, etc. Report any findings; does the code benefit from a modification of initial time step </a:t>
            </a:r>
            <a:r>
              <a:rPr lang="en-US" altLang="en-US" sz="1800">
                <a:solidFill>
                  <a:schemeClr val="tx1"/>
                </a:solidFill>
              </a:rPr>
              <a:t>size?</a:t>
            </a:r>
          </a:p>
          <a:p>
            <a:pPr marL="671877" lvl="1" indent="-3429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>
                <a:solidFill>
                  <a:schemeClr val="tx1"/>
                </a:solidFill>
              </a:rPr>
              <a:t>What </a:t>
            </a:r>
            <a:r>
              <a:rPr lang="en-US" altLang="en-US" sz="1800" dirty="0">
                <a:solidFill>
                  <a:schemeClr val="tx1"/>
                </a:solidFill>
              </a:rPr>
              <a:t>happens if you change the velocity hybrid parameter to: velocity: 0.0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92A20A-FA7C-0941-A232-B6B0F08A9C1A}"/>
              </a:ext>
            </a:extLst>
          </p:cNvPr>
          <p:cNvSpPr txBox="1"/>
          <p:nvPr/>
        </p:nvSpPr>
        <p:spPr>
          <a:xfrm>
            <a:off x="281140" y="4897347"/>
            <a:ext cx="85817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the /mesh directory is empty: </a:t>
            </a:r>
            <a:r>
              <a:rPr lang="en-US" dirty="0" err="1"/>
              <a:t>Nalu</a:t>
            </a:r>
            <a:r>
              <a:rPr lang="en-US" dirty="0"/>
              <a:t>/</a:t>
            </a:r>
            <a:r>
              <a:rPr lang="en-US" dirty="0" err="1"/>
              <a:t>reg_tests</a:t>
            </a:r>
            <a:r>
              <a:rPr lang="en-US" dirty="0"/>
              <a:t>/mesh, then you will need to download the mesh files from: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NaluCFD</a:t>
            </a:r>
            <a:r>
              <a:rPr lang="en-US" dirty="0"/>
              <a:t>/</a:t>
            </a:r>
            <a:r>
              <a:rPr lang="en-US" dirty="0" err="1"/>
              <a:t>NaluMesh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sure that the paths to the xml and mesh file are modified as with task #1</a:t>
            </a:r>
          </a:p>
        </p:txBody>
      </p:sp>
    </p:spTree>
    <p:extLst>
      <p:ext uri="{BB962C8B-B14F-4D97-AF65-F5344CB8AC3E}">
        <p14:creationId xmlns:p14="http://schemas.microsoft.com/office/powerpoint/2010/main" val="213783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042B-9DA9-1447-9907-044B6ADFF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87" y="223728"/>
            <a:ext cx="8479300" cy="570225"/>
          </a:xfrm>
        </p:spPr>
        <p:txBody>
          <a:bodyPr/>
          <a:lstStyle/>
          <a:p>
            <a:r>
              <a:rPr lang="en-US" dirty="0" err="1"/>
              <a:t>Nalu</a:t>
            </a:r>
            <a:r>
              <a:rPr lang="en-US" dirty="0"/>
              <a:t> Homework #1 (Hn01), </a:t>
            </a:r>
            <a:br>
              <a:rPr lang="en-US" dirty="0"/>
            </a:br>
            <a:r>
              <a:rPr lang="en-US" b="1" u="sng" dirty="0"/>
              <a:t>Optional</a:t>
            </a:r>
            <a:r>
              <a:rPr lang="en-US" dirty="0"/>
              <a:t>: Specified Pressure Drop Laminar Pipe Flow: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26723D-8B50-174A-AD0B-0104DD38B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0D35E91-193B-AE4F-AB74-8E767E0FE3A4}"/>
              </a:ext>
            </a:extLst>
          </p:cNvPr>
          <p:cNvSpPr txBox="1">
            <a:spLocks noChangeArrowheads="1"/>
          </p:cNvSpPr>
          <p:nvPr/>
        </p:nvSpPr>
        <p:spPr>
          <a:xfrm>
            <a:off x="428625" y="1360488"/>
            <a:ext cx="8666662" cy="5497512"/>
          </a:xfrm>
          <a:prstGeom prst="rect">
            <a:avLst/>
          </a:prstGeom>
          <a:ln/>
        </p:spPr>
        <p:txBody>
          <a:bodyPr vert="horz" lIns="0" tIns="45720" rIns="0" bIns="45720" rtlCol="0">
            <a:normAutofit fontScale="92500" lnSpcReduction="10000"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Location: </a:t>
            </a:r>
            <a:r>
              <a:rPr lang="en-US" altLang="en-US" sz="2000" dirty="0">
                <a:solidFill>
                  <a:schemeClr val="tx1"/>
                </a:solidFill>
                <a:hlinkClick r:id="rId2"/>
              </a:rPr>
              <a:t>https://github.com/spdomin/Present/tree/master/stanfordMe469/hw/one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You will modify the input file to provide the density, viscosity and pressure drop to achieve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10 and report on the differences between the simulation and analytical centerline velocity.</a:t>
            </a: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Specifications: 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Re</a:t>
            </a:r>
            <a:r>
              <a:rPr lang="en-US" altLang="en-US" sz="18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1800" dirty="0">
                <a:solidFill>
                  <a:schemeClr val="tx1"/>
                </a:solidFill>
              </a:rPr>
              <a:t> = 10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Pipe diameter, D = 0.01 m</a:t>
            </a: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1800" dirty="0">
                <a:solidFill>
                  <a:schemeClr val="tx1"/>
                </a:solidFill>
              </a:rPr>
              <a:t>Pipe Length, L = 0.1 m</a:t>
            </a:r>
            <a:endParaRPr lang="en-US" altLang="en-US" sz="2000" dirty="0">
              <a:solidFill>
                <a:schemeClr val="tx1"/>
              </a:solidFill>
            </a:endParaRP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Perform a global momentum balance to determine the pressure gradient. </a:t>
            </a:r>
            <a:r>
              <a:rPr lang="en-US" altLang="en-US" sz="2000" dirty="0" err="1">
                <a:solidFill>
                  <a:schemeClr val="tx1"/>
                </a:solidFill>
              </a:rPr>
              <a:t>dp</a:t>
            </a:r>
            <a:r>
              <a:rPr lang="en-US" altLang="en-US" sz="2000" dirty="0">
                <a:solidFill>
                  <a:schemeClr val="tx1"/>
                </a:solidFill>
              </a:rPr>
              <a:t>/</a:t>
            </a:r>
            <a:r>
              <a:rPr lang="en-US" altLang="en-US" sz="2000" dirty="0" err="1">
                <a:solidFill>
                  <a:schemeClr val="tx1"/>
                </a:solidFill>
              </a:rPr>
              <a:t>dz</a:t>
            </a:r>
            <a:r>
              <a:rPr lang="en-US" altLang="en-US" sz="2000" dirty="0">
                <a:solidFill>
                  <a:schemeClr val="tx1"/>
                </a:solidFill>
              </a:rPr>
              <a:t> as a function of the wall shear stress , </a:t>
            </a:r>
            <a:r>
              <a:rPr lang="en-US" altLang="en-US" sz="2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-25000" dirty="0" err="1">
                <a:solidFill>
                  <a:schemeClr val="tx1"/>
                </a:solidFill>
              </a:rPr>
              <a:t>w</a:t>
            </a:r>
            <a:r>
              <a:rPr lang="en-US" altLang="en-US" sz="2000" dirty="0">
                <a:solidFill>
                  <a:schemeClr val="tx1"/>
                </a:solidFill>
              </a:rPr>
              <a:t>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Given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r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  </a:t>
            </a:r>
            <a:r>
              <a:rPr lang="en-US" altLang="en-US" sz="2000" dirty="0">
                <a:solidFill>
                  <a:schemeClr val="tx1"/>
                </a:solidFill>
              </a:rPr>
              <a:t>D / 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m</a:t>
            </a:r>
            <a:r>
              <a:rPr lang="en-US" altLang="en-US" sz="2000" dirty="0">
                <a:solidFill>
                  <a:schemeClr val="tx1"/>
                </a:solidFill>
              </a:rPr>
              <a:t> and </a:t>
            </a:r>
            <a:r>
              <a:rPr lang="en-US" altLang="en-US" sz="2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baseline="-25000" dirty="0" err="1">
                <a:solidFill>
                  <a:schemeClr val="tx1"/>
                </a:solidFill>
              </a:rPr>
              <a:t>w</a:t>
            </a:r>
            <a:r>
              <a:rPr lang="en-US" altLang="en-US" sz="2000" baseline="-25000" dirty="0">
                <a:solidFill>
                  <a:schemeClr val="tx1"/>
                </a:solidFill>
              </a:rPr>
              <a:t> </a:t>
            </a:r>
            <a:r>
              <a:rPr lang="en-US" altLang="en-US" sz="2000" dirty="0">
                <a:solidFill>
                  <a:schemeClr val="tx1"/>
                </a:solidFill>
              </a:rPr>
              <a:t>=</a:t>
            </a:r>
            <a:r>
              <a:rPr lang="en-US" altLang="en-US" sz="2000" dirty="0">
                <a:solidFill>
                  <a:schemeClr val="tx1"/>
                </a:solidFill>
                <a:latin typeface="Symbol" pitchFamily="2" charset="2"/>
              </a:rPr>
              <a:t> r</a:t>
            </a:r>
            <a:r>
              <a:rPr lang="en-US" altLang="en-US" sz="2000" dirty="0">
                <a:solidFill>
                  <a:schemeClr val="tx1"/>
                </a:solidFill>
              </a:rPr>
              <a:t> (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)</a:t>
            </a:r>
            <a:r>
              <a:rPr lang="en-US" altLang="en-US" sz="2000" baseline="30000" dirty="0">
                <a:solidFill>
                  <a:schemeClr val="tx1"/>
                </a:solidFill>
              </a:rPr>
              <a:t>2</a:t>
            </a:r>
            <a:r>
              <a:rPr lang="en-US" altLang="en-US" sz="2000" dirty="0">
                <a:solidFill>
                  <a:schemeClr val="tx1"/>
                </a:solidFill>
              </a:rPr>
              <a:t>, where </a:t>
            </a:r>
            <a:r>
              <a:rPr lang="en-US" altLang="en-US" sz="2000" dirty="0" err="1">
                <a:solidFill>
                  <a:schemeClr val="tx1"/>
                </a:solidFill>
              </a:rPr>
              <a:t>u</a:t>
            </a:r>
            <a:r>
              <a:rPr lang="en-US" altLang="en-US" sz="2000" baseline="30000" dirty="0" err="1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is the wall friction velocity, report the required pressure gradient required for the desired Re</a:t>
            </a:r>
            <a:r>
              <a:rPr lang="en-US" altLang="en-US" sz="2000" baseline="30000" dirty="0">
                <a:solidFill>
                  <a:schemeClr val="tx1"/>
                </a:solidFill>
                <a:latin typeface="Symbol" pitchFamily="2" charset="2"/>
              </a:rPr>
              <a:t>t</a:t>
            </a:r>
            <a:r>
              <a:rPr lang="en-US" altLang="en-US" sz="2000" dirty="0">
                <a:solidFill>
                  <a:schemeClr val="tx1"/>
                </a:solidFill>
              </a:rPr>
              <a:t> = 10.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Modify the input file to specify the proper density, viscosity and open pressure specification (look for the pressure specification under </a:t>
            </a:r>
            <a:r>
              <a:rPr lang="en-US" altLang="en-US" sz="2000" dirty="0" err="1">
                <a:solidFill>
                  <a:schemeClr val="tx1"/>
                </a:solidFill>
              </a:rPr>
              <a:t>open_user_data</a:t>
            </a:r>
            <a:r>
              <a:rPr lang="en-US" altLang="en-US" sz="2000" dirty="0">
                <a:solidFill>
                  <a:schemeClr val="tx1"/>
                </a:solidFill>
              </a:rPr>
              <a:t>).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Run both the Hex8 and Tet4 input file and compare the simulation centerline velocity to the analytical result (feel free to derive or simply report the functional form).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en-US" sz="2000" dirty="0">
                <a:solidFill>
                  <a:schemeClr val="tx1"/>
                </a:solidFill>
              </a:rPr>
              <a:t>Capture any findings between the Hex8 and Tet4 simulation, e.g., simulation time, velocity component qualitative differences, convergence, etc.</a:t>
            </a: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  <a:latin typeface="Symbol" pitchFamily="2" charset="2"/>
            </a:endParaRPr>
          </a:p>
          <a:p>
            <a:pPr marL="566738" indent="-457200">
              <a:spcBef>
                <a:spcPts val="500"/>
              </a:spcBef>
              <a:buFont typeface="+mj-lt"/>
              <a:buAutoNum type="alphaLcPeriod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  <a:latin typeface="Symbol" pitchFamily="2" charset="2"/>
            </a:endParaRPr>
          </a:p>
          <a:p>
            <a:pPr marL="341313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  <a:p>
            <a:pPr marL="560752" lvl="1" indent="-231775"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sz="1800" dirty="0">
              <a:solidFill>
                <a:schemeClr val="tx1"/>
              </a:solidFill>
            </a:endParaRPr>
          </a:p>
          <a:p>
            <a:pPr marL="109538" indent="0">
              <a:spcBef>
                <a:spcPts val="500"/>
              </a:spcBef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E2ECEF-9D6D-0E43-99BE-4E3B6EF86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897" y="2290522"/>
            <a:ext cx="1968406" cy="139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2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3983</TotalTime>
  <Words>778</Words>
  <Application>Microsoft Macintosh PowerPoint</Application>
  <PresentationFormat>On-screen Show (4:3)</PresentationFormat>
  <Paragraphs>58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Garamond</vt:lpstr>
      <vt:lpstr>Gill Sans MT</vt:lpstr>
      <vt:lpstr>Symbol</vt:lpstr>
      <vt:lpstr>Trebuchet MS</vt:lpstr>
      <vt:lpstr>Sandia2018_4x3</vt:lpstr>
      <vt:lpstr>Nalu Homework #1 (Hn01), Task 1 of 2</vt:lpstr>
      <vt:lpstr>Example Submission Script: one node, 16 cores</vt:lpstr>
      <vt:lpstr>Nalu Homework #1 (Hn01), Task 2 of 2</vt:lpstr>
      <vt:lpstr>Nalu Homework #1 (Hn01),  Optional: Specified Pressure Drop Laminar Pipe Flow: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154</cp:revision>
  <cp:lastPrinted>2018-04-25T01:24:59Z</cp:lastPrinted>
  <dcterms:created xsi:type="dcterms:W3CDTF">2017-10-14T01:15:26Z</dcterms:created>
  <dcterms:modified xsi:type="dcterms:W3CDTF">2021-04-05T18:48:31Z</dcterms:modified>
</cp:coreProperties>
</file>

<file path=docProps/thumbnail.jpeg>
</file>